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B3E40D8-E2D4-4CF8-9181-9E0069F9A3D2}" type="datetimeFigureOut">
              <a:rPr lang="ar-IQ" smtClean="0"/>
              <a:t>16/08/1441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175412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3B3E40D8-E2D4-4CF8-9181-9E0069F9A3D2}" type="datetimeFigureOut">
              <a:rPr lang="ar-IQ" smtClean="0"/>
              <a:t>16/08/1441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59168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3B3E40D8-E2D4-4CF8-9181-9E0069F9A3D2}" type="datetimeFigureOut">
              <a:rPr lang="ar-IQ" smtClean="0"/>
              <a:t>16/08/1441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106458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3B3E40D8-E2D4-4CF8-9181-9E0069F9A3D2}" type="datetimeFigureOut">
              <a:rPr lang="ar-IQ" smtClean="0"/>
              <a:t>16/08/1441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287185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3B3E40D8-E2D4-4CF8-9181-9E0069F9A3D2}" type="datetimeFigureOut">
              <a:rPr lang="ar-IQ" smtClean="0"/>
              <a:t>16/08/1441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255630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3B3E40D8-E2D4-4CF8-9181-9E0069F9A3D2}" type="datetimeFigureOut">
              <a:rPr lang="ar-IQ" smtClean="0"/>
              <a:t>16/08/1441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368378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3B3E40D8-E2D4-4CF8-9181-9E0069F9A3D2}" type="datetimeFigureOut">
              <a:rPr lang="ar-IQ" smtClean="0"/>
              <a:t>16/08/1441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206059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B3E40D8-E2D4-4CF8-9181-9E0069F9A3D2}" type="datetimeFigureOut">
              <a:rPr lang="ar-IQ" smtClean="0"/>
              <a:t>16/08/1441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136440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B3E40D8-E2D4-4CF8-9181-9E0069F9A3D2}" type="datetimeFigureOut">
              <a:rPr lang="ar-IQ" smtClean="0"/>
              <a:t>16/08/1441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148872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B3E40D8-E2D4-4CF8-9181-9E0069F9A3D2}" type="datetimeFigureOut">
              <a:rPr lang="ar-IQ" smtClean="0"/>
              <a:t>16/08/1441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231699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B3E40D8-E2D4-4CF8-9181-9E0069F9A3D2}" type="datetimeFigureOut">
              <a:rPr lang="ar-IQ" smtClean="0"/>
              <a:t>16/08/1441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C624913-1B28-4D29-8125-22C12D329C3C}" type="slidenum">
              <a:rPr lang="ar-IQ" smtClean="0"/>
              <a:t>‹#›</a:t>
            </a:fld>
            <a:endParaRPr lang="ar-IQ"/>
          </a:p>
        </p:txBody>
      </p:sp>
    </p:spTree>
    <p:extLst>
      <p:ext uri="{BB962C8B-B14F-4D97-AF65-F5344CB8AC3E}">
        <p14:creationId xmlns:p14="http://schemas.microsoft.com/office/powerpoint/2010/main" val="324325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B3E40D8-E2D4-4CF8-9181-9E0069F9A3D2}" type="datetimeFigureOut">
              <a:rPr lang="ar-IQ" smtClean="0"/>
              <a:t>16/08/1441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624913-1B28-4D29-8125-22C12D329C3C}" type="slidenum">
              <a:rPr lang="ar-IQ" smtClean="0"/>
              <a:t>‹#›</a:t>
            </a:fld>
            <a:endParaRPr lang="ar-IQ"/>
          </a:p>
        </p:txBody>
      </p:sp>
    </p:spTree>
    <p:extLst>
      <p:ext uri="{BB962C8B-B14F-4D97-AF65-F5344CB8AC3E}">
        <p14:creationId xmlns:p14="http://schemas.microsoft.com/office/powerpoint/2010/main" val="347046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 /><Relationship Id="rId2" Type="http://schemas.openxmlformats.org/officeDocument/2006/relationships/audio" Target="../media/media1.wav" /><Relationship Id="rId1" Type="http://schemas.microsoft.com/office/2007/relationships/media" Target="../media/media1.wav" /><Relationship Id="rId4" Type="http://schemas.openxmlformats.org/officeDocument/2006/relationships/image" Target="../media/image1.png" /></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2.wav" /><Relationship Id="rId1" Type="http://schemas.microsoft.com/office/2007/relationships/media" Target="../media/media2.wav" /><Relationship Id="rId4" Type="http://schemas.openxmlformats.org/officeDocument/2006/relationships/image" Target="../media/image2.png" /></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3.wav" /><Relationship Id="rId1" Type="http://schemas.microsoft.com/office/2007/relationships/media" Target="../media/media3.wav" /><Relationship Id="rId4" Type="http://schemas.openxmlformats.org/officeDocument/2006/relationships/image" Target="../media/image1.png" /></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4.wav" /><Relationship Id="rId1" Type="http://schemas.microsoft.com/office/2007/relationships/media" Target="../media/media4.wav" /><Relationship Id="rId4" Type="http://schemas.openxmlformats.org/officeDocument/2006/relationships/image" Target="../media/image1.png" /></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5.wav" /><Relationship Id="rId1" Type="http://schemas.microsoft.com/office/2007/relationships/media" Target="../media/media5.wav" /><Relationship Id="rId4" Type="http://schemas.openxmlformats.org/officeDocument/2006/relationships/image" Target="../media/image1.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11960" y="188641"/>
            <a:ext cx="4752528" cy="1440159"/>
          </a:xfrm>
        </p:spPr>
        <p:txBody>
          <a:bodyPr>
            <a:normAutofit fontScale="90000"/>
          </a:bodyPr>
          <a:lstStyle/>
          <a:p>
            <a:pPr algn="r">
              <a:lnSpc>
                <a:spcPct val="115000"/>
              </a:lnSpc>
              <a:spcAft>
                <a:spcPts val="1000"/>
              </a:spcAft>
            </a:pPr>
            <a:r>
              <a:rPr lang="ar-IQ" sz="4000" b="1" dirty="0">
                <a:ea typeface="Calibri"/>
                <a:cs typeface="Arabic Typesetting"/>
              </a:rPr>
              <a:t>جامعة واسط /كلية الآداب /قسم الاجتماع </a:t>
            </a:r>
            <a:br>
              <a:rPr lang="en-US" sz="2400" dirty="0">
                <a:ea typeface="Calibri"/>
                <a:cs typeface="Arial"/>
              </a:rPr>
            </a:br>
            <a:endParaRPr lang="ar-IQ" dirty="0"/>
          </a:p>
        </p:txBody>
      </p:sp>
      <p:sp>
        <p:nvSpPr>
          <p:cNvPr id="3" name="عنوان فرعي 2"/>
          <p:cNvSpPr>
            <a:spLocks noGrp="1"/>
          </p:cNvSpPr>
          <p:nvPr>
            <p:ph type="subTitle" idx="1"/>
          </p:nvPr>
        </p:nvSpPr>
        <p:spPr>
          <a:xfrm>
            <a:off x="1371600" y="2564904"/>
            <a:ext cx="7232848" cy="2304256"/>
          </a:xfrm>
        </p:spPr>
        <p:txBody>
          <a:bodyPr/>
          <a:lstStyle/>
          <a:p>
            <a:pPr>
              <a:lnSpc>
                <a:spcPct val="115000"/>
              </a:lnSpc>
              <a:spcAft>
                <a:spcPts val="1000"/>
              </a:spcAft>
            </a:pPr>
            <a:r>
              <a:rPr lang="ar-IQ" sz="4000" b="1" dirty="0">
                <a:ea typeface="Calibri"/>
                <a:cs typeface="Arabic Typesetting"/>
              </a:rPr>
              <a:t>المرحلة الثالثة  /  علم الاجرام / نظرية النفسية</a:t>
            </a:r>
            <a:endParaRPr lang="en-US" sz="2000" b="1" dirty="0">
              <a:ea typeface="Calibri"/>
              <a:cs typeface="Arial"/>
            </a:endParaRPr>
          </a:p>
          <a:p>
            <a:pPr>
              <a:lnSpc>
                <a:spcPct val="115000"/>
              </a:lnSpc>
              <a:spcAft>
                <a:spcPts val="1000"/>
              </a:spcAft>
            </a:pPr>
            <a:r>
              <a:rPr lang="ar-IQ" b="1" dirty="0">
                <a:ea typeface="Calibri"/>
                <a:cs typeface="Arabic Typesetting"/>
              </a:rPr>
              <a:t>د. أحمد ياسين أحمد</a:t>
            </a:r>
            <a:endParaRPr lang="en-US" sz="1600" dirty="0">
              <a:ea typeface="Calibri"/>
              <a:cs typeface="Arial"/>
            </a:endParaRPr>
          </a:p>
          <a:p>
            <a:endParaRPr lang="ar-IQ" dirty="0"/>
          </a:p>
        </p:txBody>
      </p:sp>
      <p:pic>
        <p:nvPicPr>
          <p:cNvPr id="7"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396113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التفسير النفسي للظاهرة الاجرامية</a:t>
            </a:r>
          </a:p>
        </p:txBody>
      </p:sp>
      <p:sp>
        <p:nvSpPr>
          <p:cNvPr id="3" name="عنصر نائب للمحتوى 2"/>
          <p:cNvSpPr>
            <a:spLocks noGrp="1"/>
          </p:cNvSpPr>
          <p:nvPr>
            <p:ph idx="1"/>
          </p:nvPr>
        </p:nvSpPr>
        <p:spPr/>
        <p:txBody>
          <a:bodyPr>
            <a:normAutofit/>
          </a:bodyPr>
          <a:lstStyle/>
          <a:p>
            <a:pPr marL="0" indent="0" algn="just">
              <a:buNone/>
            </a:pPr>
            <a:r>
              <a:rPr lang="ar-IQ" sz="1600" dirty="0"/>
              <a:t>    </a:t>
            </a:r>
            <a:r>
              <a:rPr lang="ar-IQ" sz="2000" dirty="0"/>
              <a:t>  اتجهت الدراسات النفسية في اواخر القرن التاسع عشر واوائل القرن العشرين </a:t>
            </a:r>
            <a:r>
              <a:rPr lang="ar-IQ" sz="2000" dirty="0">
                <a:effectLst/>
                <a:ea typeface="Times New Roman"/>
              </a:rPr>
              <a:t>الى </a:t>
            </a:r>
            <a:r>
              <a:rPr lang="ar-SA" sz="2000" dirty="0">
                <a:effectLst/>
                <a:ea typeface="Times New Roman"/>
              </a:rPr>
              <a:t> فهم الجريمة من وجهة نظر سيكولوجية </a:t>
            </a:r>
            <a:r>
              <a:rPr lang="ar-IQ" sz="2000" dirty="0">
                <a:effectLst/>
                <a:ea typeface="Times New Roman"/>
              </a:rPr>
              <a:t>و</a:t>
            </a:r>
            <a:r>
              <a:rPr lang="ar-SA" sz="2000" dirty="0">
                <a:effectLst/>
                <a:ea typeface="Times New Roman"/>
              </a:rPr>
              <a:t>كان من خلال التقدم الذي أحرزه علم النفس وخصوصا الخطوات التي خطتها مدرسة التحليل النفسي وتقنيات أبحاثها، فكانت هناك دراسات رائدة مركزة على الشعور واللاشعور والكبت الناتج عن وجود صراع نفسي، وقد اعتبرت الجريمة تعبيرا عن طاقة غريزية كامنة في اللاشعور تبحث عن مخرج وهي غير مقبولة اجتماعي</a:t>
            </a:r>
            <a:r>
              <a:rPr lang="ar-IQ" sz="2000" dirty="0">
                <a:effectLst/>
                <a:ea typeface="Times New Roman"/>
              </a:rPr>
              <a:t>. اذاً</a:t>
            </a:r>
            <a:r>
              <a:rPr lang="ar-SA" sz="2000" dirty="0">
                <a:effectLst/>
                <a:ea typeface="Times New Roman"/>
              </a:rPr>
              <a:t> الجريمة هي قبل كل شيء خلاصة التفاعل بين عوامل نفسية عدة، والبحث يجب أن يركز على العوامل النفسية التي قد تكون السبب المباشر للجريمة، حسب أحد علماء النفس الأوائل، الطبيب النفسي سيامانا، الذي كان يعتقد اعتقادا قويا بوجود علاقة وطيدة بين المرض النفسي والإجرام، وطالب بجعل مهمة “تشخيص</a:t>
            </a:r>
            <a:r>
              <a:rPr lang="en-US" sz="2000" dirty="0">
                <a:effectLst/>
                <a:latin typeface="Times New Roman"/>
                <a:ea typeface="Times New Roman"/>
              </a:rPr>
              <a:t>” </a:t>
            </a:r>
            <a:r>
              <a:rPr lang="ar-SA" sz="2000" dirty="0">
                <a:effectLst/>
                <a:latin typeface="Times New Roman"/>
                <a:ea typeface="Times New Roman"/>
              </a:rPr>
              <a:t>المجرمين وعلاجهم من اختصاص الأطباء النفسانيين</a:t>
            </a:r>
            <a:r>
              <a:rPr lang="ar-IQ" sz="2000" dirty="0">
                <a:effectLst/>
                <a:latin typeface="Times New Roman"/>
                <a:ea typeface="Times New Roman"/>
              </a:rPr>
              <a:t>.</a:t>
            </a:r>
            <a:endParaRPr lang="ar-IQ" sz="2000" dirty="0"/>
          </a:p>
        </p:txBody>
      </p:sp>
      <p:pic>
        <p:nvPicPr>
          <p:cNvPr id="7"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48187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30" fill="hold"/>
                                        <p:tgtEl>
                                          <p:spTgt spid="7"/>
                                        </p:tgtEl>
                                      </p:cBhvr>
                                    </p:cmd>
                                  </p:childTnLst>
                                </p:cTn>
                              </p:par>
                            </p:childTnLst>
                          </p:cTn>
                        </p:par>
                      </p:childTnLst>
                    </p:cTn>
                  </p:par>
                </p:childTnLst>
              </p:cTn>
              <p:nextCondLst>
                <p:cond evt="onClick" delay="0">
                  <p:tgtEl>
                    <p:spTgt spid="7"/>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FF0000"/>
                </a:solidFill>
              </a:rPr>
              <a:t>نظريات النفسية</a:t>
            </a:r>
          </a:p>
        </p:txBody>
      </p:sp>
      <p:sp>
        <p:nvSpPr>
          <p:cNvPr id="4" name="مستطيل مستدير الزوايا 3"/>
          <p:cNvSpPr/>
          <p:nvPr/>
        </p:nvSpPr>
        <p:spPr>
          <a:xfrm>
            <a:off x="6300192" y="2182280"/>
            <a:ext cx="2304256" cy="1064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الضعف العقلي</a:t>
            </a:r>
          </a:p>
        </p:txBody>
      </p:sp>
      <p:sp>
        <p:nvSpPr>
          <p:cNvPr id="5" name="مستطيل مستدير الزوايا 4"/>
          <p:cNvSpPr/>
          <p:nvPr/>
        </p:nvSpPr>
        <p:spPr>
          <a:xfrm>
            <a:off x="3563888" y="2182280"/>
            <a:ext cx="2304256" cy="1064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الامراض العقلية والنفسية</a:t>
            </a:r>
          </a:p>
        </p:txBody>
      </p:sp>
      <p:sp>
        <p:nvSpPr>
          <p:cNvPr id="6" name="مستطيل مستدير الزوايا 5"/>
          <p:cNvSpPr/>
          <p:nvPr/>
        </p:nvSpPr>
        <p:spPr>
          <a:xfrm>
            <a:off x="611560" y="2182280"/>
            <a:ext cx="2520280" cy="1064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التحليل النفسي</a:t>
            </a:r>
          </a:p>
        </p:txBody>
      </p:sp>
      <p:sp>
        <p:nvSpPr>
          <p:cNvPr id="7" name="مستطيل 6"/>
          <p:cNvSpPr/>
          <p:nvPr/>
        </p:nvSpPr>
        <p:spPr>
          <a:xfrm>
            <a:off x="2987824" y="422108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مستطيل مستدير الزوايا 7"/>
          <p:cNvSpPr/>
          <p:nvPr/>
        </p:nvSpPr>
        <p:spPr>
          <a:xfrm>
            <a:off x="6300192" y="3645024"/>
            <a:ext cx="201622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التهاب الاغشية للمخ</a:t>
            </a:r>
          </a:p>
          <a:p>
            <a:pPr algn="ctr"/>
            <a:r>
              <a:rPr lang="ar-IQ" dirty="0"/>
              <a:t>خلل جهاز العصبي</a:t>
            </a:r>
          </a:p>
        </p:txBody>
      </p:sp>
      <p:sp>
        <p:nvSpPr>
          <p:cNvPr id="9" name="مستطيل مستدير الزوايا 8"/>
          <p:cNvSpPr/>
          <p:nvPr/>
        </p:nvSpPr>
        <p:spPr>
          <a:xfrm>
            <a:off x="3995936" y="3645024"/>
            <a:ext cx="136815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الصرع</a:t>
            </a:r>
          </a:p>
          <a:p>
            <a:pPr algn="ctr"/>
            <a:r>
              <a:rPr lang="ar-IQ" dirty="0"/>
              <a:t>الذهان </a:t>
            </a:r>
          </a:p>
          <a:p>
            <a:pPr algn="ctr"/>
            <a:r>
              <a:rPr lang="ar-IQ" dirty="0" err="1"/>
              <a:t>البارنويا</a:t>
            </a:r>
            <a:endParaRPr lang="ar-IQ" dirty="0"/>
          </a:p>
        </p:txBody>
      </p:sp>
      <p:sp>
        <p:nvSpPr>
          <p:cNvPr id="10" name="مستطيل مستدير الزوايا 9"/>
          <p:cNvSpPr/>
          <p:nvPr/>
        </p:nvSpPr>
        <p:spPr>
          <a:xfrm>
            <a:off x="3995936" y="4725916"/>
            <a:ext cx="13681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IQ" dirty="0">
                <a:solidFill>
                  <a:prstClr val="white"/>
                </a:solidFill>
              </a:rPr>
              <a:t>القلق </a:t>
            </a:r>
          </a:p>
          <a:p>
            <a:pPr lvl="0" algn="ctr"/>
            <a:r>
              <a:rPr lang="ar-IQ" dirty="0" err="1">
                <a:solidFill>
                  <a:prstClr val="white"/>
                </a:solidFill>
              </a:rPr>
              <a:t>النوراستانيا</a:t>
            </a:r>
            <a:endParaRPr lang="ar-IQ" dirty="0">
              <a:solidFill>
                <a:prstClr val="white"/>
              </a:solidFill>
            </a:endParaRPr>
          </a:p>
          <a:p>
            <a:pPr lvl="0" algn="ctr"/>
            <a:r>
              <a:rPr lang="ar-IQ" dirty="0" err="1">
                <a:solidFill>
                  <a:prstClr val="white"/>
                </a:solidFill>
              </a:rPr>
              <a:t>السيكوباتي</a:t>
            </a:r>
            <a:endParaRPr lang="ar-IQ" dirty="0">
              <a:solidFill>
                <a:prstClr val="white"/>
              </a:solidFill>
            </a:endParaRPr>
          </a:p>
        </p:txBody>
      </p:sp>
      <p:pic>
        <p:nvPicPr>
          <p:cNvPr id="1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307696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877"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نظرية فرويد (التحليل النفسي)</a:t>
            </a:r>
          </a:p>
        </p:txBody>
      </p:sp>
      <p:sp>
        <p:nvSpPr>
          <p:cNvPr id="5" name="مخطط انسيابي: رابط 4"/>
          <p:cNvSpPr/>
          <p:nvPr/>
        </p:nvSpPr>
        <p:spPr>
          <a:xfrm>
            <a:off x="5359016" y="4077072"/>
            <a:ext cx="1949287" cy="11967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solidFill>
                  <a:srgbClr val="FFFF00"/>
                </a:solidFill>
              </a:rPr>
              <a:t>SUPER EGO</a:t>
            </a:r>
          </a:p>
          <a:p>
            <a:pPr algn="ctr"/>
            <a:r>
              <a:rPr lang="ar-IQ" sz="2000" dirty="0">
                <a:solidFill>
                  <a:srgbClr val="FFFF00"/>
                </a:solidFill>
              </a:rPr>
              <a:t>الانا الاعلى</a:t>
            </a:r>
          </a:p>
        </p:txBody>
      </p:sp>
      <p:sp>
        <p:nvSpPr>
          <p:cNvPr id="7" name="مخطط انسيابي: رابط 6"/>
          <p:cNvSpPr/>
          <p:nvPr/>
        </p:nvSpPr>
        <p:spPr>
          <a:xfrm>
            <a:off x="5367897" y="1953432"/>
            <a:ext cx="1651113" cy="125954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FF00"/>
                </a:solidFill>
              </a:rPr>
              <a:t>الانا </a:t>
            </a:r>
          </a:p>
          <a:p>
            <a:pPr algn="ctr"/>
            <a:r>
              <a:rPr lang="en-US" sz="2400" b="1" dirty="0">
                <a:solidFill>
                  <a:srgbClr val="FFFF00"/>
                </a:solidFill>
              </a:rPr>
              <a:t>EGO</a:t>
            </a:r>
            <a:endParaRPr lang="ar-IQ" sz="2400" b="1" dirty="0">
              <a:solidFill>
                <a:srgbClr val="FFFF00"/>
              </a:solidFill>
            </a:endParaRPr>
          </a:p>
        </p:txBody>
      </p:sp>
      <p:sp>
        <p:nvSpPr>
          <p:cNvPr id="8" name="مخطط انسيابي: رابط 7"/>
          <p:cNvSpPr/>
          <p:nvPr/>
        </p:nvSpPr>
        <p:spPr>
          <a:xfrm>
            <a:off x="2843808" y="1953431"/>
            <a:ext cx="2232248" cy="272200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rgbClr val="FFFF00"/>
                </a:solidFill>
              </a:rPr>
              <a:t>الهو  </a:t>
            </a:r>
            <a:r>
              <a:rPr lang="en-US" sz="2800" b="1" dirty="0">
                <a:solidFill>
                  <a:srgbClr val="FFFF00"/>
                </a:solidFill>
              </a:rPr>
              <a:t>ID</a:t>
            </a:r>
            <a:endParaRPr lang="ar-IQ" sz="2800" b="1" dirty="0">
              <a:solidFill>
                <a:srgbClr val="FFFF00"/>
              </a:solidFill>
            </a:endParaRPr>
          </a:p>
        </p:txBody>
      </p:sp>
      <p:sp>
        <p:nvSpPr>
          <p:cNvPr id="9" name="مخطط انسيابي: بيانات 8"/>
          <p:cNvSpPr/>
          <p:nvPr/>
        </p:nvSpPr>
        <p:spPr>
          <a:xfrm>
            <a:off x="678698" y="1700808"/>
            <a:ext cx="1589045" cy="381642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FF00"/>
                </a:solidFill>
              </a:rPr>
              <a:t>اقسام الجهاز النفسي</a:t>
            </a:r>
          </a:p>
        </p:txBody>
      </p:sp>
      <p:pic>
        <p:nvPicPr>
          <p:cNvPr id="10"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65920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597"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انواع العقد عند فرويد</a:t>
            </a:r>
          </a:p>
        </p:txBody>
      </p:sp>
      <p:sp>
        <p:nvSpPr>
          <p:cNvPr id="4" name="نجمة مكونة من 7 نقاط 3"/>
          <p:cNvSpPr/>
          <p:nvPr/>
        </p:nvSpPr>
        <p:spPr>
          <a:xfrm>
            <a:off x="5004048" y="2514600"/>
            <a:ext cx="2376264" cy="199452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chemeClr val="tx1">
                    <a:lumMod val="85000"/>
                    <a:lumOff val="15000"/>
                  </a:schemeClr>
                </a:solidFill>
              </a:rPr>
              <a:t>عقدة اوديب</a:t>
            </a:r>
          </a:p>
        </p:txBody>
      </p:sp>
      <p:sp>
        <p:nvSpPr>
          <p:cNvPr id="9" name="نجمة مكونة من 7 نقاط 8"/>
          <p:cNvSpPr/>
          <p:nvPr/>
        </p:nvSpPr>
        <p:spPr>
          <a:xfrm>
            <a:off x="2987824" y="2519355"/>
            <a:ext cx="2016224" cy="199452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chemeClr val="tx1">
                    <a:lumMod val="85000"/>
                    <a:lumOff val="15000"/>
                  </a:schemeClr>
                </a:solidFill>
              </a:rPr>
              <a:t>عقدة الذنب</a:t>
            </a:r>
          </a:p>
        </p:txBody>
      </p:sp>
      <p:sp>
        <p:nvSpPr>
          <p:cNvPr id="10" name="نجمة مكونة من 7 نقاط 9"/>
          <p:cNvSpPr/>
          <p:nvPr/>
        </p:nvSpPr>
        <p:spPr>
          <a:xfrm>
            <a:off x="999772" y="2519355"/>
            <a:ext cx="1988052" cy="199452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dirty="0">
                <a:solidFill>
                  <a:schemeClr val="tx1">
                    <a:lumMod val="85000"/>
                    <a:lumOff val="15000"/>
                  </a:schemeClr>
                </a:solidFill>
              </a:rPr>
              <a:t>عقدة نقص</a:t>
            </a:r>
          </a:p>
        </p:txBody>
      </p:sp>
      <p:pic>
        <p:nvPicPr>
          <p:cNvPr id="11"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80934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688"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92080" y="188640"/>
            <a:ext cx="3405064" cy="1143000"/>
          </a:xfrm>
        </p:spPr>
        <p:txBody>
          <a:bodyPr>
            <a:normAutofit fontScale="90000"/>
          </a:bodyPr>
          <a:lstStyle/>
          <a:p>
            <a:r>
              <a:rPr lang="ar-IQ" dirty="0"/>
              <a:t>تقييم نظرية النفسية</a:t>
            </a:r>
          </a:p>
        </p:txBody>
      </p:sp>
      <p:sp>
        <p:nvSpPr>
          <p:cNvPr id="3" name="عنصر نائب للمحتوى 2"/>
          <p:cNvSpPr>
            <a:spLocks noGrp="1"/>
          </p:cNvSpPr>
          <p:nvPr>
            <p:ph idx="1"/>
          </p:nvPr>
        </p:nvSpPr>
        <p:spPr>
          <a:xfrm>
            <a:off x="179512" y="1600200"/>
            <a:ext cx="8507288" cy="4525963"/>
          </a:xfrm>
        </p:spPr>
        <p:txBody>
          <a:bodyPr>
            <a:normAutofit/>
          </a:bodyPr>
          <a:lstStyle/>
          <a:p>
            <a:r>
              <a:rPr lang="ar-IQ" dirty="0"/>
              <a:t>صيغت بعبارات مبهمة مثل (كبت ,النكوص, الاسقاط )واحتوت على مفاهيم غامضة جعلتها صعبة لا يقدر عليها غير صفوة قليلة من العلماء .</a:t>
            </a:r>
          </a:p>
          <a:p>
            <a:r>
              <a:rPr lang="ar-IQ" dirty="0"/>
              <a:t>لقد اعلت من مكانة الدوافع الجنسية في توجيه السلوك الانساني .</a:t>
            </a:r>
          </a:p>
          <a:p>
            <a:r>
              <a:rPr lang="ar-IQ" dirty="0"/>
              <a:t>افتقار اراء ومقولا فرويد للصيغة العلمية .</a:t>
            </a:r>
          </a:p>
          <a:p>
            <a:r>
              <a:rPr lang="ar-IQ" dirty="0"/>
              <a:t>اعتمادها على سبب واحد (الخلل النفسي )دافع للجريمة .</a:t>
            </a:r>
          </a:p>
          <a:p>
            <a:endParaRPr lang="ar-IQ" sz="1800" dirty="0"/>
          </a:p>
        </p:txBody>
      </p:sp>
    </p:spTree>
    <p:extLst>
      <p:ext uri="{BB962C8B-B14F-4D97-AF65-F5344CB8AC3E}">
        <p14:creationId xmlns:p14="http://schemas.microsoft.com/office/powerpoint/2010/main" val="219583515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265</Words>
  <Application>Microsoft Office PowerPoint</Application>
  <PresentationFormat>عرض على الشاشة (4:3)</PresentationFormat>
  <Paragraphs>33</Paragraphs>
  <Slides>6</Slides>
  <Notes>0</Notes>
  <HiddenSlides>0</HiddenSlides>
  <MMClips>5</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نسق Office</vt:lpstr>
      <vt:lpstr>جامعة واسط /كلية الآداب /قسم الاجتماع  </vt:lpstr>
      <vt:lpstr>التفسير النفسي للظاهرة الاجرامية</vt:lpstr>
      <vt:lpstr>نظريات النفسية</vt:lpstr>
      <vt:lpstr>نظرية فرويد (التحليل النفسي)</vt:lpstr>
      <vt:lpstr>انواع العقد عند فرويد</vt:lpstr>
      <vt:lpstr>تقييم نظرية النفسية</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واسط /كلية الآداب /قسم الاجتماع</dc:title>
  <dc:creator>drahmed</dc:creator>
  <cp:lastModifiedBy>مستخدم غير معروف</cp:lastModifiedBy>
  <cp:revision>15</cp:revision>
  <dcterms:created xsi:type="dcterms:W3CDTF">2020-04-05T17:31:22Z</dcterms:created>
  <dcterms:modified xsi:type="dcterms:W3CDTF">2020-04-09T20:34:11Z</dcterms:modified>
</cp:coreProperties>
</file>